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72" r:id="rId6"/>
    <p:sldId id="261" r:id="rId7"/>
    <p:sldId id="262" r:id="rId8"/>
    <p:sldId id="263" r:id="rId9"/>
    <p:sldId id="264" r:id="rId10"/>
    <p:sldId id="265" r:id="rId11"/>
    <p:sldId id="259" r:id="rId12"/>
    <p:sldId id="266" r:id="rId13"/>
    <p:sldId id="267" r:id="rId14"/>
    <p:sldId id="268" r:id="rId15"/>
    <p:sldId id="269" r:id="rId16"/>
    <p:sldId id="271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69607B-630B-4AC0-9D66-CF292630CD2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B541CA-FF3D-4B9C-9BFD-5B5617E15A00}">
      <dgm:prSet phldrT="[Text]"/>
      <dgm:spPr/>
      <dgm:t>
        <a:bodyPr/>
        <a:lstStyle/>
        <a:p>
          <a:r>
            <a:rPr lang="en-US" dirty="0" smtClean="0"/>
            <a:t>Communication </a:t>
          </a:r>
          <a:endParaRPr lang="en-US" dirty="0"/>
        </a:p>
      </dgm:t>
    </dgm:pt>
    <dgm:pt modelId="{20B89511-6F7B-4247-B186-2A16C9C9CE3D}" type="parTrans" cxnId="{05531F5D-BA61-4EDE-8A0B-4207CBFE56B6}">
      <dgm:prSet/>
      <dgm:spPr/>
      <dgm:t>
        <a:bodyPr/>
        <a:lstStyle/>
        <a:p>
          <a:endParaRPr lang="en-US"/>
        </a:p>
      </dgm:t>
    </dgm:pt>
    <dgm:pt modelId="{25360F80-C250-400A-8789-EFE5E30CC0F4}" type="sibTrans" cxnId="{05531F5D-BA61-4EDE-8A0B-4207CBFE56B6}">
      <dgm:prSet/>
      <dgm:spPr/>
      <dgm:t>
        <a:bodyPr/>
        <a:lstStyle/>
        <a:p>
          <a:endParaRPr lang="en-US"/>
        </a:p>
      </dgm:t>
    </dgm:pt>
    <dgm:pt modelId="{FEE3C5BD-9F3F-446F-A5D9-5ED9242656BB}">
      <dgm:prSet phldrT="[Text]"/>
      <dgm:spPr/>
      <dgm:t>
        <a:bodyPr/>
        <a:lstStyle/>
        <a:p>
          <a:r>
            <a:rPr lang="en-US" dirty="0" smtClean="0"/>
            <a:t>Image Building </a:t>
          </a:r>
          <a:endParaRPr lang="en-US" dirty="0"/>
        </a:p>
      </dgm:t>
    </dgm:pt>
    <dgm:pt modelId="{931E14FD-12B1-4EB9-96EE-9596CAB8DB04}" type="parTrans" cxnId="{2B737976-C587-4F0D-AF44-A96EF7EFEF2E}">
      <dgm:prSet/>
      <dgm:spPr/>
      <dgm:t>
        <a:bodyPr/>
        <a:lstStyle/>
        <a:p>
          <a:endParaRPr lang="en-US"/>
        </a:p>
      </dgm:t>
    </dgm:pt>
    <dgm:pt modelId="{B3BBC2C8-0E11-43C9-98C5-F63F5097B2C8}" type="sibTrans" cxnId="{2B737976-C587-4F0D-AF44-A96EF7EFEF2E}">
      <dgm:prSet/>
      <dgm:spPr/>
      <dgm:t>
        <a:bodyPr/>
        <a:lstStyle/>
        <a:p>
          <a:endParaRPr lang="en-US"/>
        </a:p>
      </dgm:t>
    </dgm:pt>
    <dgm:pt modelId="{A9AB96F7-EEF0-4D88-918F-59E7B20FD6DA}">
      <dgm:prSet phldrT="[Text]"/>
      <dgm:spPr/>
      <dgm:t>
        <a:bodyPr/>
        <a:lstStyle/>
        <a:p>
          <a:r>
            <a:rPr lang="en-US" dirty="0" smtClean="0"/>
            <a:t>Career Building </a:t>
          </a:r>
          <a:endParaRPr lang="en-US" dirty="0"/>
        </a:p>
      </dgm:t>
    </dgm:pt>
    <dgm:pt modelId="{134DA0F3-E430-4E44-A9E6-50D66DDA48F7}" type="parTrans" cxnId="{5FE5ED3B-7E50-486D-BD5C-F1423BFF0366}">
      <dgm:prSet/>
      <dgm:spPr/>
      <dgm:t>
        <a:bodyPr/>
        <a:lstStyle/>
        <a:p>
          <a:endParaRPr lang="en-US"/>
        </a:p>
      </dgm:t>
    </dgm:pt>
    <dgm:pt modelId="{856EF56A-EDC5-4360-8388-978AA50F43AA}" type="sibTrans" cxnId="{5FE5ED3B-7E50-486D-BD5C-F1423BFF0366}">
      <dgm:prSet/>
      <dgm:spPr/>
      <dgm:t>
        <a:bodyPr/>
        <a:lstStyle/>
        <a:p>
          <a:endParaRPr lang="en-US"/>
        </a:p>
      </dgm:t>
    </dgm:pt>
    <dgm:pt modelId="{10337CAE-75BE-4D4A-8700-A06CA9D10ADB}" type="pres">
      <dgm:prSet presAssocID="{3469607B-630B-4AC0-9D66-CF292630CD2D}" presName="Name0" presStyleCnt="0">
        <dgm:presLayoutVars>
          <dgm:chMax val="7"/>
          <dgm:chPref val="7"/>
          <dgm:dir/>
        </dgm:presLayoutVars>
      </dgm:prSet>
      <dgm:spPr/>
    </dgm:pt>
    <dgm:pt modelId="{30E5B363-21C7-41A9-ACBB-53F09DA55AE2}" type="pres">
      <dgm:prSet presAssocID="{3469607B-630B-4AC0-9D66-CF292630CD2D}" presName="Name1" presStyleCnt="0"/>
      <dgm:spPr/>
    </dgm:pt>
    <dgm:pt modelId="{9C14FC9C-331F-42D9-8B18-36424B2E9FAD}" type="pres">
      <dgm:prSet presAssocID="{3469607B-630B-4AC0-9D66-CF292630CD2D}" presName="cycle" presStyleCnt="0"/>
      <dgm:spPr/>
    </dgm:pt>
    <dgm:pt modelId="{F31C8E9B-C2C6-42FA-8556-AC33C0F34E77}" type="pres">
      <dgm:prSet presAssocID="{3469607B-630B-4AC0-9D66-CF292630CD2D}" presName="srcNode" presStyleLbl="node1" presStyleIdx="0" presStyleCnt="3"/>
      <dgm:spPr/>
    </dgm:pt>
    <dgm:pt modelId="{8E3E2A5B-C981-4903-8C99-F9D453294C5E}" type="pres">
      <dgm:prSet presAssocID="{3469607B-630B-4AC0-9D66-CF292630CD2D}" presName="conn" presStyleLbl="parChTrans1D2" presStyleIdx="0" presStyleCnt="1"/>
      <dgm:spPr/>
    </dgm:pt>
    <dgm:pt modelId="{C55DF4B7-8B75-40DB-94AF-925C777D05A3}" type="pres">
      <dgm:prSet presAssocID="{3469607B-630B-4AC0-9D66-CF292630CD2D}" presName="extraNode" presStyleLbl="node1" presStyleIdx="0" presStyleCnt="3"/>
      <dgm:spPr/>
    </dgm:pt>
    <dgm:pt modelId="{5D878ADA-B7CB-43A7-BE41-9B06EE4205D4}" type="pres">
      <dgm:prSet presAssocID="{3469607B-630B-4AC0-9D66-CF292630CD2D}" presName="dstNode" presStyleLbl="node1" presStyleIdx="0" presStyleCnt="3"/>
      <dgm:spPr/>
    </dgm:pt>
    <dgm:pt modelId="{07FC1AD4-C3D8-4A07-A8B5-E96E2FFC641D}" type="pres">
      <dgm:prSet presAssocID="{2BB541CA-FF3D-4B9C-9BFD-5B5617E15A00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E7C3F-1CF6-40AF-9EF4-9C998BB9E1FA}" type="pres">
      <dgm:prSet presAssocID="{2BB541CA-FF3D-4B9C-9BFD-5B5617E15A00}" presName="accent_1" presStyleCnt="0"/>
      <dgm:spPr/>
    </dgm:pt>
    <dgm:pt modelId="{244CB15F-5D63-4266-9D64-E5FA1263F840}" type="pres">
      <dgm:prSet presAssocID="{2BB541CA-FF3D-4B9C-9BFD-5B5617E15A00}" presName="accentRepeatNode" presStyleLbl="solidFgAcc1" presStyleIdx="0" presStyleCnt="3"/>
      <dgm:spPr/>
    </dgm:pt>
    <dgm:pt modelId="{DFD4C3DE-3D11-4EFD-B365-DB4921A617EB}" type="pres">
      <dgm:prSet presAssocID="{FEE3C5BD-9F3F-446F-A5D9-5ED9242656B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60B5EE-5E2F-4DD1-A294-FB45354EC92D}" type="pres">
      <dgm:prSet presAssocID="{FEE3C5BD-9F3F-446F-A5D9-5ED9242656BB}" presName="accent_2" presStyleCnt="0"/>
      <dgm:spPr/>
    </dgm:pt>
    <dgm:pt modelId="{D596C74B-DC30-4A9D-8161-5AF0D5409C16}" type="pres">
      <dgm:prSet presAssocID="{FEE3C5BD-9F3F-446F-A5D9-5ED9242656BB}" presName="accentRepeatNode" presStyleLbl="solidFgAcc1" presStyleIdx="1" presStyleCnt="3"/>
      <dgm:spPr/>
    </dgm:pt>
    <dgm:pt modelId="{470E2316-CFD3-4D9E-8E2F-693BF1E11756}" type="pres">
      <dgm:prSet presAssocID="{A9AB96F7-EEF0-4D88-918F-59E7B20FD6D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BAA42A-A503-4081-8E01-B62BE7B8E46E}" type="pres">
      <dgm:prSet presAssocID="{A9AB96F7-EEF0-4D88-918F-59E7B20FD6DA}" presName="accent_3" presStyleCnt="0"/>
      <dgm:spPr/>
    </dgm:pt>
    <dgm:pt modelId="{68E86887-1449-4106-B6DA-80B6B19BB9E3}" type="pres">
      <dgm:prSet presAssocID="{A9AB96F7-EEF0-4D88-918F-59E7B20FD6DA}" presName="accentRepeatNode" presStyleLbl="solidFgAcc1" presStyleIdx="2" presStyleCnt="3"/>
      <dgm:spPr/>
    </dgm:pt>
  </dgm:ptLst>
  <dgm:cxnLst>
    <dgm:cxn modelId="{1A658877-BCDE-4125-A9C2-563D2B4F43BC}" type="presOf" srcId="{A9AB96F7-EEF0-4D88-918F-59E7B20FD6DA}" destId="{470E2316-CFD3-4D9E-8E2F-693BF1E11756}" srcOrd="0" destOrd="0" presId="urn:microsoft.com/office/officeart/2008/layout/VerticalCurvedList"/>
    <dgm:cxn modelId="{4923E306-6DD1-4FF0-BBEC-5A70F4381A58}" type="presOf" srcId="{3469607B-630B-4AC0-9D66-CF292630CD2D}" destId="{10337CAE-75BE-4D4A-8700-A06CA9D10ADB}" srcOrd="0" destOrd="0" presId="urn:microsoft.com/office/officeart/2008/layout/VerticalCurvedList"/>
    <dgm:cxn modelId="{C8552E77-5D6F-4BFD-8ADF-CA798B73B5F1}" type="presOf" srcId="{FEE3C5BD-9F3F-446F-A5D9-5ED9242656BB}" destId="{DFD4C3DE-3D11-4EFD-B365-DB4921A617EB}" srcOrd="0" destOrd="0" presId="urn:microsoft.com/office/officeart/2008/layout/VerticalCurvedList"/>
    <dgm:cxn modelId="{05DF1AA6-BFD6-4FD0-9BA4-D5942D21A64B}" type="presOf" srcId="{25360F80-C250-400A-8789-EFE5E30CC0F4}" destId="{8E3E2A5B-C981-4903-8C99-F9D453294C5E}" srcOrd="0" destOrd="0" presId="urn:microsoft.com/office/officeart/2008/layout/VerticalCurvedList"/>
    <dgm:cxn modelId="{05531F5D-BA61-4EDE-8A0B-4207CBFE56B6}" srcId="{3469607B-630B-4AC0-9D66-CF292630CD2D}" destId="{2BB541CA-FF3D-4B9C-9BFD-5B5617E15A00}" srcOrd="0" destOrd="0" parTransId="{20B89511-6F7B-4247-B186-2A16C9C9CE3D}" sibTransId="{25360F80-C250-400A-8789-EFE5E30CC0F4}"/>
    <dgm:cxn modelId="{2B737976-C587-4F0D-AF44-A96EF7EFEF2E}" srcId="{3469607B-630B-4AC0-9D66-CF292630CD2D}" destId="{FEE3C5BD-9F3F-446F-A5D9-5ED9242656BB}" srcOrd="1" destOrd="0" parTransId="{931E14FD-12B1-4EB9-96EE-9596CAB8DB04}" sibTransId="{B3BBC2C8-0E11-43C9-98C5-F63F5097B2C8}"/>
    <dgm:cxn modelId="{6E044A66-48D3-48D8-A207-F018019512E7}" type="presOf" srcId="{2BB541CA-FF3D-4B9C-9BFD-5B5617E15A00}" destId="{07FC1AD4-C3D8-4A07-A8B5-E96E2FFC641D}" srcOrd="0" destOrd="0" presId="urn:microsoft.com/office/officeart/2008/layout/VerticalCurvedList"/>
    <dgm:cxn modelId="{5FE5ED3B-7E50-486D-BD5C-F1423BFF0366}" srcId="{3469607B-630B-4AC0-9D66-CF292630CD2D}" destId="{A9AB96F7-EEF0-4D88-918F-59E7B20FD6DA}" srcOrd="2" destOrd="0" parTransId="{134DA0F3-E430-4E44-A9E6-50D66DDA48F7}" sibTransId="{856EF56A-EDC5-4360-8388-978AA50F43AA}"/>
    <dgm:cxn modelId="{1C965153-5EE0-490A-BBFD-692D06D10A20}" type="presParOf" srcId="{10337CAE-75BE-4D4A-8700-A06CA9D10ADB}" destId="{30E5B363-21C7-41A9-ACBB-53F09DA55AE2}" srcOrd="0" destOrd="0" presId="urn:microsoft.com/office/officeart/2008/layout/VerticalCurvedList"/>
    <dgm:cxn modelId="{4305551E-B114-415F-8FE8-9D6277255113}" type="presParOf" srcId="{30E5B363-21C7-41A9-ACBB-53F09DA55AE2}" destId="{9C14FC9C-331F-42D9-8B18-36424B2E9FAD}" srcOrd="0" destOrd="0" presId="urn:microsoft.com/office/officeart/2008/layout/VerticalCurvedList"/>
    <dgm:cxn modelId="{6F5B3E46-788D-4C83-84EC-D0A7B37E649B}" type="presParOf" srcId="{9C14FC9C-331F-42D9-8B18-36424B2E9FAD}" destId="{F31C8E9B-C2C6-42FA-8556-AC33C0F34E77}" srcOrd="0" destOrd="0" presId="urn:microsoft.com/office/officeart/2008/layout/VerticalCurvedList"/>
    <dgm:cxn modelId="{3FC60F44-91B6-4493-A9E6-2D695214ED43}" type="presParOf" srcId="{9C14FC9C-331F-42D9-8B18-36424B2E9FAD}" destId="{8E3E2A5B-C981-4903-8C99-F9D453294C5E}" srcOrd="1" destOrd="0" presId="urn:microsoft.com/office/officeart/2008/layout/VerticalCurvedList"/>
    <dgm:cxn modelId="{D70306E6-05E2-4E02-A229-47F220B5A481}" type="presParOf" srcId="{9C14FC9C-331F-42D9-8B18-36424B2E9FAD}" destId="{C55DF4B7-8B75-40DB-94AF-925C777D05A3}" srcOrd="2" destOrd="0" presId="urn:microsoft.com/office/officeart/2008/layout/VerticalCurvedList"/>
    <dgm:cxn modelId="{659DDBE8-AD14-4220-BC91-8DBB00595D60}" type="presParOf" srcId="{9C14FC9C-331F-42D9-8B18-36424B2E9FAD}" destId="{5D878ADA-B7CB-43A7-BE41-9B06EE4205D4}" srcOrd="3" destOrd="0" presId="urn:microsoft.com/office/officeart/2008/layout/VerticalCurvedList"/>
    <dgm:cxn modelId="{85547AD6-8E48-4A9B-BE18-12BBA6166D66}" type="presParOf" srcId="{30E5B363-21C7-41A9-ACBB-53F09DA55AE2}" destId="{07FC1AD4-C3D8-4A07-A8B5-E96E2FFC641D}" srcOrd="1" destOrd="0" presId="urn:microsoft.com/office/officeart/2008/layout/VerticalCurvedList"/>
    <dgm:cxn modelId="{D1D518B4-D1CC-46C3-A2E7-DF49E643353B}" type="presParOf" srcId="{30E5B363-21C7-41A9-ACBB-53F09DA55AE2}" destId="{6BBE7C3F-1CF6-40AF-9EF4-9C998BB9E1FA}" srcOrd="2" destOrd="0" presId="urn:microsoft.com/office/officeart/2008/layout/VerticalCurvedList"/>
    <dgm:cxn modelId="{D3244A88-F19C-4BA2-B1A8-60676A4B5352}" type="presParOf" srcId="{6BBE7C3F-1CF6-40AF-9EF4-9C998BB9E1FA}" destId="{244CB15F-5D63-4266-9D64-E5FA1263F840}" srcOrd="0" destOrd="0" presId="urn:microsoft.com/office/officeart/2008/layout/VerticalCurvedList"/>
    <dgm:cxn modelId="{85E1EAA9-BFF1-493B-96C2-FECBBC858984}" type="presParOf" srcId="{30E5B363-21C7-41A9-ACBB-53F09DA55AE2}" destId="{DFD4C3DE-3D11-4EFD-B365-DB4921A617EB}" srcOrd="3" destOrd="0" presId="urn:microsoft.com/office/officeart/2008/layout/VerticalCurvedList"/>
    <dgm:cxn modelId="{1C46D800-C389-4EB7-BBC8-BDBB8CB4D9D4}" type="presParOf" srcId="{30E5B363-21C7-41A9-ACBB-53F09DA55AE2}" destId="{DB60B5EE-5E2F-4DD1-A294-FB45354EC92D}" srcOrd="4" destOrd="0" presId="urn:microsoft.com/office/officeart/2008/layout/VerticalCurvedList"/>
    <dgm:cxn modelId="{B30DB370-D5C1-44CE-9095-419E13C0D351}" type="presParOf" srcId="{DB60B5EE-5E2F-4DD1-A294-FB45354EC92D}" destId="{D596C74B-DC30-4A9D-8161-5AF0D5409C16}" srcOrd="0" destOrd="0" presId="urn:microsoft.com/office/officeart/2008/layout/VerticalCurvedList"/>
    <dgm:cxn modelId="{89DEC080-4D63-4315-8C1E-49D787A4665E}" type="presParOf" srcId="{30E5B363-21C7-41A9-ACBB-53F09DA55AE2}" destId="{470E2316-CFD3-4D9E-8E2F-693BF1E11756}" srcOrd="5" destOrd="0" presId="urn:microsoft.com/office/officeart/2008/layout/VerticalCurvedList"/>
    <dgm:cxn modelId="{E4B56DA4-77C4-4168-8894-7FEEE0901163}" type="presParOf" srcId="{30E5B363-21C7-41A9-ACBB-53F09DA55AE2}" destId="{85BAA42A-A503-4081-8E01-B62BE7B8E46E}" srcOrd="6" destOrd="0" presId="urn:microsoft.com/office/officeart/2008/layout/VerticalCurvedList"/>
    <dgm:cxn modelId="{CE8663DB-DCE3-4866-8025-2F2E47610B45}" type="presParOf" srcId="{85BAA42A-A503-4081-8E01-B62BE7B8E46E}" destId="{68E86887-1449-4106-B6DA-80B6B19BB9E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E2A5B-C981-4903-8C99-F9D453294C5E}">
      <dsp:nvSpPr>
        <dsp:cNvPr id="0" name=""/>
        <dsp:cNvSpPr/>
      </dsp:nvSpPr>
      <dsp:spPr>
        <a:xfrm>
          <a:off x="-3965711" y="-608840"/>
          <a:ext cx="4726056" cy="4726056"/>
        </a:xfrm>
        <a:prstGeom prst="blockArc">
          <a:avLst>
            <a:gd name="adj1" fmla="val 18900000"/>
            <a:gd name="adj2" fmla="val 2700000"/>
            <a:gd name="adj3" fmla="val 457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C1AD4-C3D8-4A07-A8B5-E96E2FFC641D}">
      <dsp:nvSpPr>
        <dsp:cNvPr id="0" name=""/>
        <dsp:cNvSpPr/>
      </dsp:nvSpPr>
      <dsp:spPr>
        <a:xfrm>
          <a:off x="488966" y="350837"/>
          <a:ext cx="6241658" cy="70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95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Communication </a:t>
          </a:r>
          <a:endParaRPr lang="en-US" sz="3600" kern="1200" dirty="0"/>
        </a:p>
      </dsp:txBody>
      <dsp:txXfrm>
        <a:off x="488966" y="350837"/>
        <a:ext cx="6241658" cy="701675"/>
      </dsp:txXfrm>
    </dsp:sp>
    <dsp:sp modelId="{244CB15F-5D63-4266-9D64-E5FA1263F840}">
      <dsp:nvSpPr>
        <dsp:cNvPr id="0" name=""/>
        <dsp:cNvSpPr/>
      </dsp:nvSpPr>
      <dsp:spPr>
        <a:xfrm>
          <a:off x="50420" y="263128"/>
          <a:ext cx="877093" cy="8770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D4C3DE-3D11-4EFD-B365-DB4921A617EB}">
      <dsp:nvSpPr>
        <dsp:cNvPr id="0" name=""/>
        <dsp:cNvSpPr/>
      </dsp:nvSpPr>
      <dsp:spPr>
        <a:xfrm>
          <a:off x="744025" y="1403350"/>
          <a:ext cx="5986600" cy="70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95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Image Building </a:t>
          </a:r>
          <a:endParaRPr lang="en-US" sz="3600" kern="1200" dirty="0"/>
        </a:p>
      </dsp:txBody>
      <dsp:txXfrm>
        <a:off x="744025" y="1403350"/>
        <a:ext cx="5986600" cy="701675"/>
      </dsp:txXfrm>
    </dsp:sp>
    <dsp:sp modelId="{D596C74B-DC30-4A9D-8161-5AF0D5409C16}">
      <dsp:nvSpPr>
        <dsp:cNvPr id="0" name=""/>
        <dsp:cNvSpPr/>
      </dsp:nvSpPr>
      <dsp:spPr>
        <a:xfrm>
          <a:off x="305478" y="1315640"/>
          <a:ext cx="877093" cy="8770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0E2316-CFD3-4D9E-8E2F-693BF1E11756}">
      <dsp:nvSpPr>
        <dsp:cNvPr id="0" name=""/>
        <dsp:cNvSpPr/>
      </dsp:nvSpPr>
      <dsp:spPr>
        <a:xfrm>
          <a:off x="488966" y="2455862"/>
          <a:ext cx="6241658" cy="70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95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Career Building </a:t>
          </a:r>
          <a:endParaRPr lang="en-US" sz="3600" kern="1200" dirty="0"/>
        </a:p>
      </dsp:txBody>
      <dsp:txXfrm>
        <a:off x="488966" y="2455862"/>
        <a:ext cx="6241658" cy="701675"/>
      </dsp:txXfrm>
    </dsp:sp>
    <dsp:sp modelId="{68E86887-1449-4106-B6DA-80B6B19BB9E3}">
      <dsp:nvSpPr>
        <dsp:cNvPr id="0" name=""/>
        <dsp:cNvSpPr/>
      </dsp:nvSpPr>
      <dsp:spPr>
        <a:xfrm>
          <a:off x="50420" y="2368153"/>
          <a:ext cx="877093" cy="8770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391DB-0666-4159-923E-E3DDE2B47003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BF117-EE9C-42E5-8106-EEA6F9E28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2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316626F-724E-4B93-8F06-CE372DF3D397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C69362-700B-4F3B-A216-1B2C87168B14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babu.peekay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362200"/>
            <a:ext cx="3313355" cy="1905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Career Functions of English 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</a:rPr>
              <a:t>Dept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 of English 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Christ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College </a:t>
            </a:r>
          </a:p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</a:rPr>
              <a:t>Irinjalakuda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9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English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Career </a:t>
            </a:r>
            <a:r>
              <a:rPr lang="en-US" sz="5400" dirty="0"/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70264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English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------------------------------</a:t>
            </a:r>
          </a:p>
          <a:p>
            <a:endParaRPr lang="en-US" dirty="0" smtClean="0"/>
          </a:p>
          <a:p>
            <a:r>
              <a:rPr lang="en-US" dirty="0" smtClean="0"/>
              <a:t>-------------------------------</a:t>
            </a:r>
          </a:p>
          <a:p>
            <a:endParaRPr lang="en-US" dirty="0" smtClean="0"/>
          </a:p>
          <a:p>
            <a:r>
              <a:rPr lang="en-US" dirty="0" smtClean="0"/>
              <a:t>--------------------------------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---------------------------------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86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</a:t>
            </a:r>
            <a:r>
              <a:rPr lang="en-US" dirty="0" smtClean="0"/>
              <a:t>Language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 </a:t>
            </a:r>
            <a:r>
              <a:rPr lang="en-US" sz="4400" dirty="0" smtClean="0"/>
              <a:t>Communication 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  </a:t>
            </a:r>
            <a:r>
              <a:rPr lang="en-US" sz="4400" dirty="0" smtClean="0"/>
              <a:t>Image Building </a:t>
            </a:r>
          </a:p>
          <a:p>
            <a:endParaRPr lang="en-US" sz="3600" dirty="0" smtClean="0"/>
          </a:p>
          <a:p>
            <a:r>
              <a:rPr lang="en-US" sz="3600" dirty="0" smtClean="0"/>
              <a:t> </a:t>
            </a:r>
            <a:r>
              <a:rPr lang="en-US" sz="4400" dirty="0" smtClean="0"/>
              <a:t>Career Building </a:t>
            </a:r>
          </a:p>
        </p:txBody>
      </p:sp>
    </p:spTree>
    <p:extLst>
      <p:ext uri="{BB962C8B-B14F-4D97-AF65-F5344CB8AC3E}">
        <p14:creationId xmlns:p14="http://schemas.microsoft.com/office/powerpoint/2010/main" val="26386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Functions of </a:t>
            </a:r>
            <a:r>
              <a:rPr lang="en-US" sz="4800" b="1" dirty="0" smtClean="0"/>
              <a:t>English </a:t>
            </a:r>
            <a:endParaRPr lang="en-US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25315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269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Career Building &amp; Language 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4000" dirty="0" smtClean="0"/>
          </a:p>
          <a:p>
            <a:r>
              <a:rPr lang="en-US" sz="4000" dirty="0" smtClean="0"/>
              <a:t>Career skills </a:t>
            </a:r>
          </a:p>
          <a:p>
            <a:pPr marL="0" indent="0">
              <a:buNone/>
            </a:pP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Role of language in career skills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8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93868" y="228600"/>
            <a:ext cx="7756263" cy="14478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Arial Black" pitchFamily="34" charset="0"/>
              </a:rPr>
              <a:t>Vision for 21</a:t>
            </a:r>
            <a:r>
              <a:rPr lang="en-US" sz="3200" baseline="30000" dirty="0" smtClean="0">
                <a:latin typeface="Arial Black" pitchFamily="34" charset="0"/>
              </a:rPr>
              <a:t>st</a:t>
            </a:r>
            <a:r>
              <a:rPr lang="en-US" sz="3200" dirty="0" smtClean="0">
                <a:latin typeface="Arial Black" pitchFamily="34" charset="0"/>
              </a:rPr>
              <a:t> Century Learning-</a:t>
            </a:r>
            <a:r>
              <a:rPr lang="en-US" sz="3200" dirty="0">
                <a:solidFill>
                  <a:srgbClr val="FFFF00"/>
                </a:solidFill>
                <a:latin typeface="Arial" charset="0"/>
              </a:rPr>
              <a:t>Learning and Thinking Skills</a:t>
            </a:r>
            <a:br>
              <a:rPr lang="en-US" sz="3200" dirty="0">
                <a:solidFill>
                  <a:srgbClr val="FFFF00"/>
                </a:solidFill>
                <a:latin typeface="Arial" charset="0"/>
              </a:rPr>
            </a:br>
            <a:endParaRPr lang="en-US" sz="3200" dirty="0" smtClean="0">
              <a:latin typeface="Arial Black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99247" y="1600201"/>
            <a:ext cx="7745505" cy="4525962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endParaRPr lang="en-US" sz="2600" dirty="0" smtClean="0">
              <a:solidFill>
                <a:srgbClr val="FFFF00"/>
              </a:solidFill>
              <a:latin typeface="Arial" charset="0"/>
            </a:endParaRPr>
          </a:p>
          <a:p>
            <a:pPr lvl="1" eaLnBrk="1" hangingPunct="1"/>
            <a:r>
              <a:rPr lang="en-US" sz="3300" dirty="0" smtClean="0">
                <a:latin typeface="Arial" charset="0"/>
              </a:rPr>
              <a:t>Critical-thinking and </a:t>
            </a:r>
            <a:r>
              <a:rPr lang="en-US" sz="3300" dirty="0" smtClean="0">
                <a:solidFill>
                  <a:srgbClr val="FFFF00"/>
                </a:solidFill>
                <a:latin typeface="Arial" charset="0"/>
              </a:rPr>
              <a:t>problem-solving skills</a:t>
            </a:r>
          </a:p>
          <a:p>
            <a:pPr lvl="1" eaLnBrk="1" hangingPunct="1"/>
            <a:r>
              <a:rPr lang="en-US" sz="3300" dirty="0" smtClean="0">
                <a:solidFill>
                  <a:srgbClr val="FFFF00"/>
                </a:solidFill>
                <a:latin typeface="Arial" charset="0"/>
              </a:rPr>
              <a:t>Communication skills</a:t>
            </a:r>
          </a:p>
          <a:p>
            <a:pPr lvl="1" eaLnBrk="1" hangingPunct="1"/>
            <a:r>
              <a:rPr lang="en-US" sz="3300" dirty="0" smtClean="0">
                <a:latin typeface="Arial" charset="0"/>
              </a:rPr>
              <a:t>Creativity and innovation skills</a:t>
            </a:r>
          </a:p>
          <a:p>
            <a:pPr lvl="1" eaLnBrk="1" hangingPunct="1"/>
            <a:r>
              <a:rPr lang="en-US" sz="3300" dirty="0" smtClean="0">
                <a:solidFill>
                  <a:srgbClr val="FFFF00"/>
                </a:solidFill>
                <a:latin typeface="Arial" charset="0"/>
              </a:rPr>
              <a:t>Collaboration skills</a:t>
            </a:r>
          </a:p>
          <a:p>
            <a:pPr lvl="1" eaLnBrk="1" hangingPunct="1"/>
            <a:r>
              <a:rPr lang="en-US" sz="3300" dirty="0" smtClean="0">
                <a:latin typeface="Arial" charset="0"/>
              </a:rPr>
              <a:t>Contextual learning skills</a:t>
            </a:r>
          </a:p>
          <a:p>
            <a:pPr lvl="1" eaLnBrk="1" hangingPunct="1"/>
            <a:r>
              <a:rPr lang="en-US" sz="3300" dirty="0" smtClean="0">
                <a:latin typeface="Arial" charset="0"/>
              </a:rPr>
              <a:t>Information and media literacy skills</a:t>
            </a:r>
          </a:p>
        </p:txBody>
      </p:sp>
    </p:spTree>
    <p:extLst>
      <p:ext uri="{BB962C8B-B14F-4D97-AF65-F5344CB8AC3E}">
        <p14:creationId xmlns:p14="http://schemas.microsoft.com/office/powerpoint/2010/main" val="326303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Arial Black" pitchFamily="34" charset="0"/>
              </a:rPr>
              <a:t>Vision for 21</a:t>
            </a:r>
            <a:r>
              <a:rPr lang="en-US" sz="3200" baseline="30000" dirty="0" smtClean="0">
                <a:latin typeface="Arial Black" pitchFamily="34" charset="0"/>
              </a:rPr>
              <a:t>st</a:t>
            </a:r>
            <a:r>
              <a:rPr lang="en-US" sz="3200" dirty="0" smtClean="0">
                <a:latin typeface="Arial Black" pitchFamily="34" charset="0"/>
              </a:rPr>
              <a:t> Century Learning -</a:t>
            </a:r>
            <a:r>
              <a:rPr lang="en-US" sz="4000" dirty="0">
                <a:latin typeface="Arial" charset="0"/>
              </a:rPr>
              <a:t>Life Skills</a:t>
            </a:r>
            <a:r>
              <a:rPr lang="en-US" sz="3200" dirty="0">
                <a:latin typeface="Arial" charset="0"/>
              </a:rPr>
              <a:t/>
            </a:r>
            <a:br>
              <a:rPr lang="en-US" sz="3200" dirty="0">
                <a:latin typeface="Arial" charset="0"/>
              </a:rPr>
            </a:br>
            <a:endParaRPr lang="en-US" sz="3200" dirty="0" smtClean="0">
              <a:latin typeface="Arial Black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</a:rPr>
              <a:t>Leadership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</a:rPr>
              <a:t>Ethics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latin typeface="Arial" charset="0"/>
              </a:rPr>
              <a:t>Accountability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</a:rPr>
              <a:t>Adaptability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latin typeface="Arial" charset="0"/>
              </a:rPr>
              <a:t>Personal productivity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latin typeface="Arial" charset="0"/>
              </a:rPr>
              <a:t>Personal responsibility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</a:rPr>
              <a:t>People skills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latin typeface="Arial" charset="0"/>
              </a:rPr>
              <a:t>Self-direction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</a:rPr>
              <a:t>Social responsibility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77728"/>
            <a:ext cx="3419475" cy="2564606"/>
          </a:xfrm>
        </p:spPr>
      </p:pic>
    </p:spTree>
    <p:extLst>
      <p:ext uri="{BB962C8B-B14F-4D97-AF65-F5344CB8AC3E}">
        <p14:creationId xmlns:p14="http://schemas.microsoft.com/office/powerpoint/2010/main" val="36534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58175" cy="1000125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Arial" charset="0"/>
              </a:rPr>
              <a:t>Skills from a Language Degree</a:t>
            </a:r>
          </a:p>
        </p:txBody>
      </p:sp>
      <p:sp>
        <p:nvSpPr>
          <p:cNvPr id="4099" name="Content Placeholder 4"/>
          <p:cNvSpPr>
            <a:spLocks noGrp="1"/>
          </p:cNvSpPr>
          <p:nvPr>
            <p:ph idx="1"/>
          </p:nvPr>
        </p:nvSpPr>
        <p:spPr>
          <a:xfrm>
            <a:off x="285750" y="1428750"/>
            <a:ext cx="8858250" cy="4500563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eaLnBrk="1" hangingPunct="1">
              <a:defRPr/>
            </a:pPr>
            <a:endParaRPr lang="en-US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Communication (written + verbal)</a:t>
            </a: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Intercultural perspective / global view</a:t>
            </a: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Analysis and Research</a:t>
            </a: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Flexibility</a:t>
            </a: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Creativity</a:t>
            </a:r>
          </a:p>
          <a:p>
            <a:pPr eaLnBrk="1" hangingPunct="1">
              <a:defRPr/>
            </a:pP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Self Reliance, Initiative and Confidence</a:t>
            </a:r>
          </a:p>
          <a:p>
            <a:pPr eaLnBrk="1" hangingPunct="1">
              <a:buFontTx/>
              <a:buNone/>
              <a:defRPr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eaLnBrk="1" hangingPunct="1">
              <a:buFontTx/>
              <a:buNone/>
              <a:defRPr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eaLnBrk="1" hangingPunct="1">
              <a:defRPr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08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741363" y="228600"/>
            <a:ext cx="4800600" cy="887413"/>
          </a:xfrm>
        </p:spPr>
        <p:txBody>
          <a:bodyPr/>
          <a:lstStyle/>
          <a:p>
            <a:pPr>
              <a:defRPr/>
            </a:pPr>
            <a:endParaRPr lang="en-US" smtClean="0">
              <a:ea typeface="ＭＳ Ｐゴシック" pitchFamily="-106" charset="-128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merican Typewriter Condensed" pitchFamily="-106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5800" y="1066800"/>
            <a:ext cx="3962400" cy="52578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indent="-457200">
              <a:buFont typeface="Arial" charset="0"/>
              <a:buNone/>
              <a:defRPr/>
            </a:pPr>
            <a:r>
              <a:rPr lang="en-US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Analytical Skills 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Communication </a:t>
            </a:r>
            <a:r>
              <a:rPr lang="en-US" sz="2400" dirty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Skills - verbal and written</a:t>
            </a: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Computer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Skills </a:t>
            </a: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Creativity</a:t>
            </a: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 </a:t>
            </a:r>
            <a:endParaRPr lang="en-US" sz="2400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Detail-Oriented </a:t>
            </a:r>
            <a:endParaRPr lang="en-US" sz="2400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Entrepreneurial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Skills/Risk-Taker</a:t>
            </a: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Flexibility/Adaptability</a:t>
            </a: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 </a:t>
            </a:r>
            <a:endParaRPr lang="en-US" sz="2400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Motivation/initiative</a:t>
            </a:r>
            <a:endParaRPr lang="en-US" sz="2400" dirty="0" smtClean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Honesty/Integrity </a:t>
            </a:r>
            <a:endParaRPr lang="en-US" sz="2400" dirty="0" smtClean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Interpersonal </a:t>
            </a:r>
            <a:r>
              <a:rPr lang="en-US" sz="2400" dirty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Skills </a:t>
            </a: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 marL="457200" indent="-457200">
              <a:defRPr/>
            </a:pPr>
            <a:endParaRPr lang="en-US" dirty="0">
              <a:solidFill>
                <a:srgbClr val="FFFFFF"/>
              </a:solidFill>
              <a:latin typeface="American Typewriter Condensed" pitchFamily="-106" charset="0"/>
              <a:ea typeface="ＭＳ Ｐゴシック" pitchFamily="-106" charset="-128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48200" y="1066800"/>
            <a:ext cx="4114800" cy="525780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Leadership/Management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Skills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Organizational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and Time Management Skills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Real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Life Experiences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Self-Confidence</a:t>
            </a:r>
            <a:endParaRPr lang="en-US" sz="2400" dirty="0">
              <a:solidFill>
                <a:srgbClr val="FFFF00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Strong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Work Ethic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Tactfulness</a:t>
            </a:r>
            <a:endParaRPr lang="en-US" sz="2400" dirty="0">
              <a:solidFill>
                <a:srgbClr val="FFFF00"/>
              </a:solidFill>
              <a:latin typeface="American Typewriter Condensed" pitchFamily="-106" charset="0"/>
              <a:ea typeface="ＭＳ Ｐゴシック" pitchFamily="-106" charset="-128"/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Teamwork </a:t>
            </a:r>
            <a:r>
              <a:rPr lang="en-US" sz="2400" dirty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Skills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Technical </a:t>
            </a:r>
            <a:r>
              <a:rPr lang="en-US" sz="2400" dirty="0">
                <a:solidFill>
                  <a:srgbClr val="FFFFFF"/>
                </a:solidFill>
                <a:latin typeface="American Typewriter Condensed" pitchFamily="-106" charset="0"/>
                <a:ea typeface="ＭＳ Ｐゴシック" pitchFamily="-106" charset="-128"/>
              </a:rPr>
              <a:t>Skills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00"/>
                </a:solidFill>
                <a:latin typeface="American Typewriter Condensed" pitchFamily="-106" charset="0"/>
                <a:ea typeface="ＭＳ Ｐゴシック" pitchFamily="-106" charset="-128"/>
              </a:rPr>
              <a:t>Well-mannered/Polite</a:t>
            </a:r>
            <a:endParaRPr lang="en-US" sz="2400" dirty="0">
              <a:solidFill>
                <a:srgbClr val="FFFF00"/>
              </a:solidFill>
              <a:latin typeface="American Typewriter Condensed" pitchFamily="-106" charset="0"/>
              <a:ea typeface="ＭＳ Ｐゴシック" pitchFamily="-106" charset="-128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85800" y="228600"/>
            <a:ext cx="78486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American Typewriter Condensed" pitchFamily="-106" charset="0"/>
                <a:ea typeface="ＭＳ Ｐゴシック" pitchFamily="-106" charset="-128"/>
              </a:rPr>
              <a:t>Top Skills </a:t>
            </a:r>
            <a:r>
              <a:rPr lang="en-US" sz="2800" b="1" dirty="0">
                <a:solidFill>
                  <a:srgbClr val="000000"/>
                </a:solidFill>
                <a:latin typeface="American Typewriter Condensed" pitchFamily="-106" charset="0"/>
                <a:ea typeface="ＭＳ Ｐゴシック" pitchFamily="-106" charset="-128"/>
              </a:rPr>
              <a:t>Employers Seek in Candidates </a:t>
            </a:r>
          </a:p>
        </p:txBody>
      </p:sp>
    </p:spTree>
    <p:extLst>
      <p:ext uri="{BB962C8B-B14F-4D97-AF65-F5344CB8AC3E}">
        <p14:creationId xmlns:p14="http://schemas.microsoft.com/office/powerpoint/2010/main" val="1421935827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Language functions for Teamwork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 </a:t>
            </a:r>
            <a:r>
              <a:rPr lang="en-US" sz="3600" dirty="0" smtClean="0"/>
              <a:t>What kinds of language functions are important for team building ?</a:t>
            </a:r>
          </a:p>
          <a:p>
            <a:endParaRPr lang="en-US" sz="3600" dirty="0"/>
          </a:p>
          <a:p>
            <a:r>
              <a:rPr lang="en-US" sz="3600" dirty="0" smtClean="0"/>
              <a:t> Listening </a:t>
            </a:r>
          </a:p>
          <a:p>
            <a:r>
              <a:rPr lang="en-US" sz="3600" dirty="0" smtClean="0"/>
              <a:t>Agreeing to disagree </a:t>
            </a:r>
          </a:p>
          <a:p>
            <a:r>
              <a:rPr lang="en-US" sz="3600" dirty="0" smtClean="0"/>
              <a:t>Polite Suggestions </a:t>
            </a:r>
            <a:r>
              <a:rPr lang="en-US" sz="3600" dirty="0" err="1" smtClean="0"/>
              <a:t>etc</a:t>
            </a:r>
            <a:r>
              <a:rPr lang="en-US" sz="3600" dirty="0" smtClean="0"/>
              <a:t> 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9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General qualities of effective communication 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100" dirty="0" smtClean="0"/>
              <a:t>Clarity  </a:t>
            </a:r>
          </a:p>
          <a:p>
            <a:endParaRPr lang="en-US" sz="4100" dirty="0" smtClean="0"/>
          </a:p>
          <a:p>
            <a:r>
              <a:rPr lang="en-US" sz="4100" dirty="0" smtClean="0"/>
              <a:t>Simplicity </a:t>
            </a:r>
          </a:p>
          <a:p>
            <a:endParaRPr lang="en-US" sz="4100" dirty="0"/>
          </a:p>
          <a:p>
            <a:r>
              <a:rPr lang="en-US" sz="4100" dirty="0" smtClean="0"/>
              <a:t>Brevity </a:t>
            </a:r>
          </a:p>
          <a:p>
            <a:endParaRPr lang="en-US" sz="4100" dirty="0"/>
          </a:p>
          <a:p>
            <a:r>
              <a:rPr lang="en-US" sz="4100" dirty="0" smtClean="0"/>
              <a:t>Slowness 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95600"/>
            <a:ext cx="3419475" cy="3419475"/>
          </a:xfrm>
        </p:spPr>
      </p:pic>
    </p:spTree>
    <p:extLst>
      <p:ext uri="{BB962C8B-B14F-4D97-AF65-F5344CB8AC3E}">
        <p14:creationId xmlns:p14="http://schemas.microsoft.com/office/powerpoint/2010/main" val="10556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General </a:t>
            </a:r>
            <a:r>
              <a:rPr lang="en-US" sz="4400" dirty="0" smtClean="0"/>
              <a:t>Qualities </a:t>
            </a:r>
            <a:r>
              <a:rPr lang="en-US" sz="4400" dirty="0"/>
              <a:t>of I</a:t>
            </a:r>
            <a:r>
              <a:rPr lang="en-US" sz="4400" dirty="0" smtClean="0"/>
              <a:t>mpressive  Communication 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dirty="0"/>
              <a:t>P</a:t>
            </a:r>
            <a:r>
              <a:rPr lang="en-US" sz="3200" dirty="0" smtClean="0"/>
              <a:t>hrasal </a:t>
            </a:r>
            <a:r>
              <a:rPr lang="en-US" sz="3200" dirty="0"/>
              <a:t>V</a:t>
            </a:r>
            <a:r>
              <a:rPr lang="en-US" sz="3200" dirty="0" smtClean="0"/>
              <a:t>erbs </a:t>
            </a:r>
          </a:p>
          <a:p>
            <a:r>
              <a:rPr lang="en-US" sz="3200" dirty="0" smtClean="0"/>
              <a:t>Idioms </a:t>
            </a:r>
          </a:p>
          <a:p>
            <a:r>
              <a:rPr lang="en-US" sz="3200" dirty="0" smtClean="0"/>
              <a:t>Pronunciation </a:t>
            </a:r>
          </a:p>
          <a:p>
            <a:r>
              <a:rPr lang="en-US" sz="3200" dirty="0" smtClean="0"/>
              <a:t>Accent </a:t>
            </a:r>
          </a:p>
          <a:p>
            <a:r>
              <a:rPr lang="en-US" sz="3200" dirty="0" smtClean="0"/>
              <a:t>Modulation </a:t>
            </a:r>
          </a:p>
          <a:p>
            <a:r>
              <a:rPr lang="en-US" sz="3200" dirty="0" smtClean="0"/>
              <a:t>Expression of emotions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100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Phrasal verbs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 Ask around</a:t>
            </a:r>
          </a:p>
          <a:p>
            <a:r>
              <a:rPr lang="en-US" sz="3600" b="1" dirty="0" smtClean="0"/>
              <a:t> Drop back</a:t>
            </a:r>
          </a:p>
          <a:p>
            <a:r>
              <a:rPr lang="en-US" sz="3600" b="1" dirty="0" smtClean="0"/>
              <a:t> Hang in</a:t>
            </a:r>
          </a:p>
          <a:p>
            <a:r>
              <a:rPr lang="en-US" sz="3600" b="1" dirty="0" smtClean="0"/>
              <a:t> Put </a:t>
            </a:r>
            <a:r>
              <a:rPr lang="en-US" sz="3600" b="1" dirty="0"/>
              <a:t>up </a:t>
            </a:r>
            <a:r>
              <a:rPr lang="en-US" sz="3600" b="1" dirty="0" smtClean="0"/>
              <a:t>with </a:t>
            </a:r>
          </a:p>
          <a:p>
            <a:r>
              <a:rPr lang="en-US" sz="3600" b="1" dirty="0"/>
              <a:t> </a:t>
            </a:r>
            <a:r>
              <a:rPr lang="en-US" sz="3600" b="1" dirty="0" smtClean="0"/>
              <a:t>Stay up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133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Phrasal verbs </a:t>
            </a:r>
            <a:endParaRPr lang="en-US" sz="4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1905000"/>
            <a:ext cx="7745505" cy="4221162"/>
          </a:xfrm>
        </p:spPr>
        <p:txBody>
          <a:bodyPr>
            <a:normAutofit fontScale="92500"/>
          </a:bodyPr>
          <a:lstStyle/>
          <a:p>
            <a:r>
              <a:rPr lang="en-US" sz="3600" b="1" dirty="0" smtClean="0"/>
              <a:t> Ask around  - </a:t>
            </a:r>
            <a:r>
              <a:rPr lang="en-US" sz="3600" dirty="0"/>
              <a:t>ask many people the same question</a:t>
            </a:r>
            <a:endParaRPr lang="en-US" sz="3600" b="1" dirty="0" smtClean="0"/>
          </a:p>
          <a:p>
            <a:r>
              <a:rPr lang="en-US" sz="3600" b="1" dirty="0"/>
              <a:t> </a:t>
            </a:r>
            <a:r>
              <a:rPr lang="en-US" sz="3600" b="1" dirty="0" smtClean="0"/>
              <a:t>Drop back  - </a:t>
            </a:r>
            <a:r>
              <a:rPr lang="en-US" sz="3600" dirty="0"/>
              <a:t>move back in a position/group</a:t>
            </a:r>
            <a:endParaRPr lang="en-US" sz="3600" b="1" dirty="0" smtClean="0"/>
          </a:p>
          <a:p>
            <a:r>
              <a:rPr lang="en-US" sz="3600" b="1" dirty="0" smtClean="0"/>
              <a:t> Hang in - </a:t>
            </a:r>
            <a:r>
              <a:rPr lang="en-US" sz="3600" dirty="0"/>
              <a:t>stay positive </a:t>
            </a:r>
            <a:endParaRPr lang="en-US" sz="3600" b="1" dirty="0" smtClean="0"/>
          </a:p>
          <a:p>
            <a:r>
              <a:rPr lang="en-US" sz="3600" b="1" dirty="0"/>
              <a:t> </a:t>
            </a:r>
            <a:r>
              <a:rPr lang="en-US" sz="3600" b="1" dirty="0" smtClean="0"/>
              <a:t>Put </a:t>
            </a:r>
            <a:r>
              <a:rPr lang="en-US" sz="3600" b="1" dirty="0"/>
              <a:t>up </a:t>
            </a:r>
            <a:r>
              <a:rPr lang="en-US" sz="3600" b="1" dirty="0" smtClean="0"/>
              <a:t>with  - </a:t>
            </a:r>
            <a:r>
              <a:rPr lang="en-US" sz="3600" dirty="0" smtClean="0"/>
              <a:t>tolerate</a:t>
            </a:r>
          </a:p>
          <a:p>
            <a:r>
              <a:rPr lang="en-US" sz="3600" dirty="0"/>
              <a:t> </a:t>
            </a:r>
            <a:r>
              <a:rPr lang="en-US" sz="3600" b="1" dirty="0" smtClean="0"/>
              <a:t>Stay up – </a:t>
            </a:r>
            <a:r>
              <a:rPr lang="en-US" sz="3600" dirty="0" smtClean="0"/>
              <a:t>stay awake, waiting …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369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Idioms 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/>
              <a:t>Jaw drops </a:t>
            </a:r>
          </a:p>
          <a:p>
            <a:r>
              <a:rPr lang="en-US" sz="4000" dirty="0" smtClean="0"/>
              <a:t> </a:t>
            </a:r>
            <a:r>
              <a:rPr lang="en-US" sz="4000" dirty="0"/>
              <a:t>jog someone's </a:t>
            </a:r>
            <a:r>
              <a:rPr lang="en-US" sz="4000" dirty="0" smtClean="0"/>
              <a:t>memory</a:t>
            </a:r>
          </a:p>
          <a:p>
            <a:r>
              <a:rPr lang="en-US" sz="4000" dirty="0" smtClean="0"/>
              <a:t> </a:t>
            </a:r>
            <a:r>
              <a:rPr lang="en-US" sz="4000" dirty="0"/>
              <a:t>jump the </a:t>
            </a:r>
            <a:r>
              <a:rPr lang="en-US" sz="4000" dirty="0" smtClean="0"/>
              <a:t>lights</a:t>
            </a:r>
          </a:p>
          <a:p>
            <a:r>
              <a:rPr lang="en-US" sz="4000" dirty="0"/>
              <a:t>backhanded </a:t>
            </a:r>
            <a:r>
              <a:rPr lang="en-US" sz="4000" dirty="0" smtClean="0"/>
              <a:t>compliment</a:t>
            </a:r>
          </a:p>
          <a:p>
            <a:r>
              <a:rPr lang="en-US" sz="4000" dirty="0"/>
              <a:t>whole new ball game</a:t>
            </a:r>
            <a:endParaRPr lang="en-US" sz="40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8645" y="2209801"/>
            <a:ext cx="6637468" cy="1371599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2"/>
                </a:solidFill>
              </a:rPr>
              <a:t>Thank you </a:t>
            </a:r>
            <a:br>
              <a:rPr lang="en-US" sz="5400" dirty="0" smtClean="0">
                <a:solidFill>
                  <a:schemeClr val="accent2"/>
                </a:solidFill>
              </a:rPr>
            </a:br>
            <a:r>
              <a:rPr lang="en-US" sz="5400" dirty="0" smtClean="0">
                <a:solidFill>
                  <a:schemeClr val="accent2"/>
                </a:solidFill>
              </a:rPr>
              <a:t>for </a:t>
            </a:r>
            <a:br>
              <a:rPr lang="en-US" sz="5400" dirty="0" smtClean="0">
                <a:solidFill>
                  <a:schemeClr val="accent2"/>
                </a:solidFill>
              </a:rPr>
            </a:br>
            <a:r>
              <a:rPr lang="en-US" sz="5400" dirty="0" smtClean="0">
                <a:solidFill>
                  <a:schemeClr val="accent2"/>
                </a:solidFill>
              </a:rPr>
              <a:t>your time </a:t>
            </a:r>
            <a:endParaRPr lang="en-US" sz="5400" dirty="0">
              <a:solidFill>
                <a:schemeClr val="accent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P. K. </a:t>
            </a:r>
            <a:r>
              <a:rPr lang="en-US" sz="3600" dirty="0" err="1" smtClean="0"/>
              <a:t>Babu</a:t>
            </a:r>
            <a:r>
              <a:rPr lang="en-US" sz="3600" dirty="0" smtClean="0"/>
              <a:t>., Ph. D.</a:t>
            </a:r>
          </a:p>
          <a:p>
            <a:r>
              <a:rPr lang="en-US" sz="3600" dirty="0" smtClean="0"/>
              <a:t>+91 9656 000 305 </a:t>
            </a:r>
          </a:p>
          <a:p>
            <a:r>
              <a:rPr lang="en-US" sz="3500" dirty="0">
                <a:solidFill>
                  <a:schemeClr val="tx1"/>
                </a:solidFill>
                <a:hlinkClick r:id="rId2"/>
              </a:rPr>
              <a:t>b</a:t>
            </a:r>
            <a:r>
              <a:rPr lang="en-US" sz="3500" dirty="0" smtClean="0">
                <a:solidFill>
                  <a:schemeClr val="tx1"/>
                </a:solidFill>
                <a:hlinkClick r:id="rId2"/>
              </a:rPr>
              <a:t>abu.peekay@gmail.com</a:t>
            </a:r>
            <a:r>
              <a:rPr lang="en-US" sz="3500" dirty="0" smtClean="0">
                <a:solidFill>
                  <a:schemeClr val="tx1"/>
                </a:solidFill>
              </a:rPr>
              <a:t> </a:t>
            </a:r>
            <a:endParaRPr lang="en-US" sz="3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7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227</TotalTime>
  <Words>321</Words>
  <Application>Microsoft Office PowerPoint</Application>
  <PresentationFormat>On-screen Show (4:3)</PresentationFormat>
  <Paragraphs>128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Austin</vt:lpstr>
      <vt:lpstr>Career Functions of English </vt:lpstr>
      <vt:lpstr>Functional English</vt:lpstr>
      <vt:lpstr>Functions of English </vt:lpstr>
      <vt:lpstr>Functions of Language </vt:lpstr>
      <vt:lpstr>Functions of English </vt:lpstr>
      <vt:lpstr>Career Building &amp; Language </vt:lpstr>
      <vt:lpstr>Vision for 21st Century Learning-Learning and Thinking Skills </vt:lpstr>
      <vt:lpstr>Vision for 21st Century Learning -Life Skills </vt:lpstr>
      <vt:lpstr>Skills from a Language Degree</vt:lpstr>
      <vt:lpstr>PowerPoint Presentation</vt:lpstr>
      <vt:lpstr>Language functions for Teamwork </vt:lpstr>
      <vt:lpstr>General qualities of effective communication </vt:lpstr>
      <vt:lpstr>General Qualities of Impressive  Communication </vt:lpstr>
      <vt:lpstr>Phrasal verbs </vt:lpstr>
      <vt:lpstr>Phrasal verbs </vt:lpstr>
      <vt:lpstr>Idioms </vt:lpstr>
      <vt:lpstr>Thank you  for  your time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Functions of English </dc:title>
  <dc:creator>USER</dc:creator>
  <cp:lastModifiedBy>USER</cp:lastModifiedBy>
  <cp:revision>29</cp:revision>
  <dcterms:created xsi:type="dcterms:W3CDTF">2006-08-16T00:00:00Z</dcterms:created>
  <dcterms:modified xsi:type="dcterms:W3CDTF">2013-10-24T16:34:26Z</dcterms:modified>
</cp:coreProperties>
</file>